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79" r:id="rId1"/>
  </p:sldMasterIdLst>
  <p:notesMasterIdLst>
    <p:notesMasterId r:id="rId12"/>
  </p:notesMasterIdLst>
  <p:sldIdLst>
    <p:sldId id="262" r:id="rId2"/>
    <p:sldId id="257" r:id="rId3"/>
    <p:sldId id="273" r:id="rId4"/>
    <p:sldId id="274" r:id="rId5"/>
    <p:sldId id="270" r:id="rId6"/>
    <p:sldId id="271" r:id="rId7"/>
    <p:sldId id="272" r:id="rId8"/>
    <p:sldId id="267" r:id="rId9"/>
    <p:sldId id="275" r:id="rId10"/>
    <p:sldId id="258" r:id="rId1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4CF39"/>
    <a:srgbClr val="652C90"/>
    <a:srgbClr val="034A8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41626"/>
    <p:restoredTop sz="94638"/>
  </p:normalViewPr>
  <p:slideViewPr>
    <p:cSldViewPr snapToGrid="0" snapToObjects="1">
      <p:cViewPr>
        <p:scale>
          <a:sx n="109" d="100"/>
          <a:sy n="109" d="100"/>
        </p:scale>
        <p:origin x="136" y="2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microsoft.com/office/2015/10/relationships/revisionInfo" Target="revisionInfo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8B980B-A051-5042-A199-B77431CF73D3}" type="datetimeFigureOut">
              <a:rPr lang="en-US" smtClean="0"/>
              <a:t>9/5/17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3AEE19-6760-F547-8467-920A15216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3942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3AEE19-6760-F547-8467-920A1521624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7841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3AEE19-6760-F547-8467-920A1521624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820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rgbClr val="034A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rgbClr val="652C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0325" y="3297658"/>
            <a:ext cx="8017477" cy="911046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48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96551" y="4446449"/>
            <a:ext cx="7543800" cy="488911"/>
          </a:xfrm>
        </p:spPr>
        <p:txBody>
          <a:bodyPr lIns="91440" rIns="91440">
            <a:normAutofit/>
          </a:bodyPr>
          <a:lstStyle>
            <a:lvl1pPr marL="0" indent="0" algn="ctr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7392C5-D27E-4F4E-8C52-4D5E9160A363}" type="datetime1">
              <a:rPr lang="en-US" smtClean="0"/>
              <a:t>9/5/17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2017, EV3Lessons.com (Last Edit 8/13/2017)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 userDrawn="1"/>
        </p:nvSpPr>
        <p:spPr>
          <a:xfrm>
            <a:off x="-2358" y="6272819"/>
            <a:ext cx="9141619" cy="64008"/>
          </a:xfrm>
          <a:prstGeom prst="rect">
            <a:avLst/>
          </a:prstGeom>
          <a:solidFill>
            <a:srgbClr val="24CF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552" y="348450"/>
            <a:ext cx="8371059" cy="2846160"/>
          </a:xfrm>
          <a:prstGeom prst="rect">
            <a:avLst/>
          </a:prstGeom>
        </p:spPr>
      </p:pic>
      <p:sp>
        <p:nvSpPr>
          <p:cNvPr id="12" name="Subtitle 2"/>
          <p:cNvSpPr txBox="1">
            <a:spLocks/>
          </p:cNvSpPr>
          <p:nvPr userDrawn="1"/>
        </p:nvSpPr>
        <p:spPr>
          <a:xfrm>
            <a:off x="905744" y="5680860"/>
            <a:ext cx="7543800" cy="4889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2400" kern="1200" cap="all" spc="20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RESEARCH PROJECT LESSONS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74022-A834-674D-85D4-5B7BC49AD261}" type="datetime1">
              <a:rPr lang="en-US" smtClean="0"/>
              <a:t>9/5/17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2017, EV3Lessons.com (Last Edit 8/13/2017)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4779"/>
            <a:ext cx="1971675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4779"/>
            <a:ext cx="5800725" cy="5757420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D22B9-3C96-F94E-9859-C1E34E4AB2DC}" type="datetime1">
              <a:rPr lang="en-US" smtClean="0"/>
              <a:t>9/5/17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2017, EV3Lessons.com (Last Edit 8/13/2017)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647546-AF10-8242-8994-C3D0CE074D10}" type="datetime1">
              <a:rPr lang="en-US" smtClean="0"/>
              <a:t>9/5/17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2017, EV3Lessons.com (Last Edit 8/13/2017)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rgbClr val="034A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rgbClr val="652C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B696B-3BF7-6A40-9502-DE344D542AB7}" type="datetime1">
              <a:rPr lang="en-US" smtClean="0"/>
              <a:t>9/5/17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2017, EV3Lessons.com (Last Edit 8/13/2017)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 userDrawn="1"/>
        </p:nvSpPr>
        <p:spPr>
          <a:xfrm>
            <a:off x="2381" y="6270965"/>
            <a:ext cx="9141619" cy="64008"/>
          </a:xfrm>
          <a:prstGeom prst="rect">
            <a:avLst/>
          </a:prstGeom>
          <a:solidFill>
            <a:srgbClr val="24CF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301083" y="286604"/>
            <a:ext cx="8541834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1083" y="1845734"/>
            <a:ext cx="4225197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39" y="1845736"/>
            <a:ext cx="4179477" cy="40233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4EF5A4-7DDC-CF4D-BED5-86D674354218}" type="datetime1">
              <a:rPr lang="en-US" smtClean="0"/>
              <a:t>9/5/17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2017, EV3Lessons.com (Last Edit 8/13/2017)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4"/>
            <a:ext cx="370332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AC7F2-9AD8-F943-8BD6-C18A81B5C959}" type="datetime1">
              <a:rPr lang="en-US" smtClean="0"/>
              <a:t>9/5/17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2017, EV3Lessons.com (Last Edit 8/13/2017)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0B447F-FCDE-7246-9C6F-6A0FAF08063E}" type="datetime1">
              <a:rPr lang="en-US" smtClean="0"/>
              <a:t>9/5/17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2017, EV3Lessons.com (Last Edit 8/13/2017)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B3332-7BA4-6845-83B7-FC9AC0270B5F}" type="datetime1">
              <a:rPr lang="en-US" smtClean="0"/>
              <a:t>9/5/17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Copyright 2017, EV3Lessons.com (Last Edit 8/13/2017)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0237" y="731520"/>
            <a:ext cx="5009393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2ED49FD4-E668-0D4C-8B43-D30D6FBE74EE}" type="datetime1">
              <a:rPr lang="en-US" smtClean="0"/>
              <a:t>9/5/17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Copyright 2017, EV3Lessons.com (Last Edit 8/13/2017)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9520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solidFill>
            <a:schemeClr val="accent2"/>
          </a:solid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59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F8419-65F2-0D48-B313-2ACD4B310091}" type="datetime1">
              <a:rPr lang="en-US" smtClean="0"/>
              <a:t>9/5/17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2017, EV3Lessons.com (Last Edit 8/13/2017)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9144001" cy="457200"/>
          </a:xfrm>
          <a:prstGeom prst="rect">
            <a:avLst/>
          </a:prstGeom>
          <a:solidFill>
            <a:srgbClr val="034A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5"/>
            <a:ext cx="9144001" cy="65999"/>
          </a:xfrm>
          <a:prstGeom prst="rect">
            <a:avLst/>
          </a:prstGeom>
          <a:solidFill>
            <a:srgbClr val="652C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41739" y="286604"/>
            <a:ext cx="8681543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1739" y="1845734"/>
            <a:ext cx="8681544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CE049EC1-BE41-1D48-8653-583F561F64B4}" type="datetime1">
              <a:rPr lang="en-US" smtClean="0"/>
              <a:t>9/5/17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Copyright 2017, EV3Lessons.com (Last Edit 8/13/2017)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737845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 userDrawn="1"/>
        </p:nvSpPr>
        <p:spPr>
          <a:xfrm>
            <a:off x="-1" y="6273337"/>
            <a:ext cx="9144001" cy="65999"/>
          </a:xfrm>
          <a:prstGeom prst="rect">
            <a:avLst/>
          </a:prstGeom>
          <a:solidFill>
            <a:srgbClr val="24CF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68734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0" r:id="rId1"/>
    <p:sldLayoutId id="2147483781" r:id="rId2"/>
    <p:sldLayoutId id="2147483782" r:id="rId3"/>
    <p:sldLayoutId id="2147483783" r:id="rId4"/>
    <p:sldLayoutId id="2147483784" r:id="rId5"/>
    <p:sldLayoutId id="2147483785" r:id="rId6"/>
    <p:sldLayoutId id="2147483786" r:id="rId7"/>
    <p:sldLayoutId id="2147483787" r:id="rId8"/>
    <p:sldLayoutId id="2147483788" r:id="rId9"/>
    <p:sldLayoutId id="2147483789" r:id="rId10"/>
    <p:sldLayoutId id="2147483790" r:id="rId11"/>
  </p:sldLayoutIdLst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bayoubuilders.org)/" TargetMode="External"/><Relationship Id="rId3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Relationship Id="rId3" Type="http://schemas.openxmlformats.org/officeDocument/2006/relationships/image" Target="../media/image5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Relationship Id="rId3" Type="http://schemas.openxmlformats.org/officeDocument/2006/relationships/image" Target="../media/image9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Relationship Id="rId3" Type="http://schemas.openxmlformats.org/officeDocument/2006/relationships/image" Target="../media/image11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g"/><Relationship Id="rId3" Type="http://schemas.openxmlformats.org/officeDocument/2006/relationships/image" Target="../media/image13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Doing Background Research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 BAYOU </a:t>
            </a:r>
            <a:r>
              <a:rPr lang="en-US" dirty="0" err="1" smtClean="0"/>
              <a:t>bUILDERS</a:t>
            </a:r>
            <a:r>
              <a:rPr lang="en-US" dirty="0" smtClean="0"/>
              <a:t> &amp; </a:t>
            </a:r>
            <a:r>
              <a:rPr lang="en-US" dirty="0" err="1" smtClean="0"/>
              <a:t>N</a:t>
            </a:r>
            <a:r>
              <a:rPr lang="en-US" cap="none" dirty="0" err="1" smtClean="0"/>
              <a:t>e</a:t>
            </a:r>
            <a:r>
              <a:rPr lang="en-US" dirty="0" err="1" smtClean="0"/>
              <a:t>Xt</a:t>
            </a:r>
            <a:r>
              <a:rPr lang="en-US" dirty="0" smtClean="0"/>
              <a:t> </a:t>
            </a:r>
            <a:r>
              <a:rPr lang="en-US" dirty="0"/>
              <a:t>Gen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2017, EV3Lessons.com (Last Edit 8/30/2017)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6B20D646-6D0D-4ED8-BFF9-D6D360BD0E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3372" y="4886307"/>
            <a:ext cx="2877878" cy="72479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6873" y="4871770"/>
            <a:ext cx="981010" cy="73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9412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Credits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lesson was written by Bayou Builders FLL Team #4043 (</a:t>
            </a:r>
            <a:r>
              <a:rPr lang="en-US" dirty="0">
                <a:hlinkClick r:id="rId2"/>
              </a:rPr>
              <a:t>www.bayoubuilders.org</a:t>
            </a:r>
            <a:r>
              <a:rPr lang="en-US" dirty="0" smtClean="0">
                <a:hlinkClick r:id="rId2"/>
              </a:rPr>
              <a:t>)</a:t>
            </a:r>
            <a:r>
              <a:rPr lang="en-US" dirty="0"/>
              <a:t> and </a:t>
            </a:r>
            <a:r>
              <a:rPr lang="en-US" dirty="0" smtClean="0"/>
              <a:t>Team </a:t>
            </a:r>
            <a:r>
              <a:rPr lang="en-US" dirty="0"/>
              <a:t>3659 NeXT GEN </a:t>
            </a:r>
            <a:r>
              <a:rPr lang="en-US" dirty="0" smtClean="0"/>
              <a:t>(</a:t>
            </a:r>
            <a:r>
              <a:rPr lang="en-US" dirty="0" err="1" smtClean="0"/>
              <a:t>Facebook:Garrett</a:t>
            </a:r>
            <a:r>
              <a:rPr lang="en-US" dirty="0" smtClean="0"/>
              <a:t> </a:t>
            </a:r>
            <a:r>
              <a:rPr lang="en-US" dirty="0"/>
              <a:t>County FIRST LEGO League Team </a:t>
            </a:r>
            <a:r>
              <a:rPr lang="en-US" dirty="0" smtClean="0"/>
              <a:t>3659). </a:t>
            </a:r>
            <a:endParaRPr lang="en-US" dirty="0"/>
          </a:p>
          <a:p>
            <a:r>
              <a:rPr lang="en-US" dirty="0"/>
              <a:t>It has been shared with permission with EV3Lessons.com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2017, EV3Lessons.com (Last Edit 8/30/2017)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10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79" t="11606" r="9183" b="11463"/>
          <a:stretch/>
        </p:blipFill>
        <p:spPr>
          <a:xfrm>
            <a:off x="847627" y="3458311"/>
            <a:ext cx="7451126" cy="1804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9021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77025" y="1737361"/>
            <a:ext cx="3712744" cy="4324247"/>
          </a:xfrm>
        </p:spPr>
        <p:txBody>
          <a:bodyPr>
            <a:normAutofit/>
          </a:bodyPr>
          <a:lstStyle/>
          <a:p>
            <a:r>
              <a:rPr lang="en-US" sz="1600" dirty="0" smtClean="0"/>
              <a:t>Bayou Builders are </a:t>
            </a:r>
            <a:r>
              <a:rPr lang="en-US" sz="1600" dirty="0"/>
              <a:t>a 10-person, community-based team in Hammond, </a:t>
            </a:r>
            <a:r>
              <a:rPr lang="en-US" sz="1600" dirty="0" smtClean="0"/>
              <a:t>Louisiana.</a:t>
            </a:r>
            <a:endParaRPr lang="en-US" sz="1600" dirty="0"/>
          </a:p>
          <a:p>
            <a:r>
              <a:rPr lang="en-US" sz="1600" dirty="0" smtClean="0"/>
              <a:t>They have won the Champions’ award every year and attended the North American Open as well as World Festival. In 2017, they were also nominated for the Global Innovation Award </a:t>
            </a:r>
            <a:r>
              <a:rPr lang="en-US" sz="1600" dirty="0" smtClean="0"/>
              <a:t>from</a:t>
            </a:r>
            <a:r>
              <a:rPr lang="en-US" sz="1600" dirty="0" smtClean="0"/>
              <a:t> Louisiana.</a:t>
            </a:r>
            <a:endParaRPr lang="en-US" sz="12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2017, EV3Lessons.com (Last Edit 8/30/2017)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876" b="29158"/>
          <a:stretch/>
        </p:blipFill>
        <p:spPr>
          <a:xfrm>
            <a:off x="5066148" y="4582619"/>
            <a:ext cx="3623621" cy="160063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60464" y="1737361"/>
            <a:ext cx="4572000" cy="2445798"/>
          </a:xfrm>
          <a:prstGeom prst="rect">
            <a:avLst/>
          </a:prstGeom>
        </p:spPr>
        <p:txBody>
          <a:bodyPr>
            <a:spAutoFit/>
          </a:bodyPr>
          <a:lstStyle/>
          <a:p>
            <a:pPr marL="91440" indent="-91440" defTabSz="9144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</a:pP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NeXT Gen are a middle school team from Garrett County, Maryland with 13 years in FIRST LEGO League (including competing in International Tournaments).</a:t>
            </a:r>
          </a:p>
          <a:p>
            <a:pPr marL="91440" indent="-91440" defTabSz="9144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</a:pP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They have won first place in 2013 Global Innovation Award. They also won Top 20 GIA Semi-Finalist in 2017 for innovative solution, </a:t>
            </a:r>
            <a:r>
              <a:rPr lang="en-US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BeeHaven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91440" indent="-91440" defTabSz="9144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</a:pP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In addition, they won first Place Innovative Solution at Mountain State Invitational in 2017.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ACD91645-228F-4215-BAD4-320E2B3492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786" t="10395" r="4615" b="33732"/>
          <a:stretch/>
        </p:blipFill>
        <p:spPr>
          <a:xfrm>
            <a:off x="360464" y="4582619"/>
            <a:ext cx="4305567" cy="1600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2038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9635D76-53C2-43C6-B67C-042A08CF0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739" y="286604"/>
            <a:ext cx="8681543" cy="1450757"/>
          </a:xfrm>
        </p:spPr>
        <p:txBody>
          <a:bodyPr/>
          <a:lstStyle/>
          <a:p>
            <a:r>
              <a:rPr lang="en-US" dirty="0" smtClean="0"/>
              <a:t>Types of Sources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A301F334-A395-47E0-BAEC-1856FE71DB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739" y="1905379"/>
            <a:ext cx="4829025" cy="3884118"/>
          </a:xfrm>
        </p:spPr>
        <p:txBody>
          <a:bodyPr>
            <a:normAutofit fontScale="92500"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300" dirty="0" smtClean="0"/>
              <a:t> Use a variety of sources </a:t>
            </a:r>
            <a:r>
              <a:rPr lang="en-US" sz="2300" dirty="0"/>
              <a:t>including websites books</a:t>
            </a:r>
            <a:r>
              <a:rPr lang="en-US" sz="2300" dirty="0" smtClean="0"/>
              <a:t>, magazines, reports, professionals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300" dirty="0"/>
              <a:t> </a:t>
            </a:r>
            <a:r>
              <a:rPr lang="en-US" sz="2300" dirty="0" smtClean="0"/>
              <a:t>Go on fieldtrips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300" dirty="0"/>
              <a:t> </a:t>
            </a:r>
            <a:r>
              <a:rPr lang="en-US" sz="2300" dirty="0" smtClean="0"/>
              <a:t>Collect your own </a:t>
            </a:r>
            <a:r>
              <a:rPr lang="en-US" sz="2300" dirty="0" smtClean="0"/>
              <a:t>survey </a:t>
            </a:r>
            <a:r>
              <a:rPr lang="en-US" sz="2300" dirty="0" smtClean="0"/>
              <a:t>data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300" dirty="0" smtClean="0"/>
              <a:t> </a:t>
            </a:r>
            <a:r>
              <a:rPr lang="en-US" sz="2300" dirty="0" smtClean="0"/>
              <a:t>Remember that </a:t>
            </a:r>
            <a:r>
              <a:rPr lang="en-US" sz="2300" dirty="0"/>
              <a:t>all sources need to be </a:t>
            </a:r>
            <a:r>
              <a:rPr lang="en-US" sz="2300" dirty="0" smtClean="0"/>
              <a:t>cited</a:t>
            </a:r>
            <a:endParaRPr lang="en-US" sz="2300" dirty="0"/>
          </a:p>
          <a:p>
            <a:pPr marL="201168" lvl="1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59BE256C-659E-469C-9487-ACC302B899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2017, EV3Lessons.com (Last Edit 8/13/2017)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649944A3-4235-498C-8F84-D2216FE02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5048" y="5922437"/>
            <a:ext cx="26795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Shared by: NeXT GEN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33" t="15518" r="33" b="64168"/>
          <a:stretch/>
        </p:blipFill>
        <p:spPr>
          <a:xfrm>
            <a:off x="4356095" y="4827294"/>
            <a:ext cx="4567187" cy="125536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D8A03862-BC11-4E71-9E5D-EB2916B2FB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3032" y="1958817"/>
            <a:ext cx="3587982" cy="2679912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4426527" y="5278582"/>
            <a:ext cx="4291446" cy="457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6525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C196FFA-798D-4BCC-8215-32E17BAEB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the Bibliography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0B2306EA-70D0-485B-BECC-D9A832B9A1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739" y="1679542"/>
            <a:ext cx="8167624" cy="4242895"/>
          </a:xfrm>
        </p:spPr>
        <p:txBody>
          <a:bodyPr>
            <a:normAutofit/>
          </a:bodyPr>
          <a:lstStyle/>
          <a:p>
            <a:pPr>
              <a:lnSpc>
                <a:spcPct val="170000"/>
              </a:lnSpc>
              <a:buFont typeface="Wingdings" panose="05000000000000000000" pitchFamily="2" charset="2"/>
              <a:buChar char="§"/>
            </a:pPr>
            <a:r>
              <a:rPr lang="en-US" dirty="0"/>
              <a:t> Creating a team bibliography is helpful </a:t>
            </a:r>
            <a:endParaRPr lang="en-US" dirty="0"/>
          </a:p>
          <a:p>
            <a:pPr lvl="1">
              <a:lnSpc>
                <a:spcPct val="170000"/>
              </a:lnSpc>
              <a:buFont typeface="Wingdings" panose="05000000000000000000" pitchFamily="2" charset="2"/>
              <a:buChar char="§"/>
            </a:pPr>
            <a:r>
              <a:rPr lang="en-US" dirty="0"/>
              <a:t>A</a:t>
            </a:r>
            <a:r>
              <a:rPr lang="en-US" dirty="0" smtClean="0"/>
              <a:t>llows </a:t>
            </a:r>
            <a:r>
              <a:rPr lang="en-US" dirty="0"/>
              <a:t>a team to easily find the resources again if additional information is needed.  </a:t>
            </a:r>
            <a:endParaRPr lang="en-US" dirty="0" smtClean="0"/>
          </a:p>
          <a:p>
            <a:pPr lvl="1">
              <a:lnSpc>
                <a:spcPct val="170000"/>
              </a:lnSpc>
              <a:buFont typeface="Wingdings" panose="05000000000000000000" pitchFamily="2" charset="2"/>
              <a:buChar char="§"/>
            </a:pPr>
            <a:r>
              <a:rPr lang="en-US" dirty="0" smtClean="0"/>
              <a:t>Bibliographies </a:t>
            </a:r>
            <a:r>
              <a:rPr lang="en-US" dirty="0"/>
              <a:t>can also be handed to the judges to show research. 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en-US" dirty="0" smtClean="0"/>
              <a:t>Tips</a:t>
            </a:r>
            <a:r>
              <a:rPr lang="en-US" dirty="0"/>
              <a:t>:</a:t>
            </a:r>
          </a:p>
          <a:p>
            <a:pPr marL="544068" lvl="1" indent="-342900">
              <a:lnSpc>
                <a:spcPct val="170000"/>
              </a:lnSpc>
              <a:buFont typeface="+mj-lt"/>
              <a:buAutoNum type="alphaLcPeriod"/>
            </a:pPr>
            <a:r>
              <a:rPr lang="en-US" b="1" dirty="0"/>
              <a:t>Google Drive: </a:t>
            </a:r>
            <a:r>
              <a:rPr lang="en-US" dirty="0"/>
              <a:t>Share </a:t>
            </a:r>
            <a:r>
              <a:rPr lang="en-US" dirty="0" smtClean="0"/>
              <a:t>your resources with your team using </a:t>
            </a:r>
            <a:r>
              <a:rPr lang="en-US" dirty="0"/>
              <a:t>Google </a:t>
            </a:r>
            <a:r>
              <a:rPr lang="en-US" dirty="0" smtClean="0"/>
              <a:t>Sheets </a:t>
            </a:r>
          </a:p>
          <a:p>
            <a:pPr marL="544068" lvl="1" indent="-342900">
              <a:lnSpc>
                <a:spcPct val="170000"/>
              </a:lnSpc>
              <a:buFont typeface="+mj-lt"/>
              <a:buAutoNum type="alphaLcPeriod"/>
            </a:pPr>
            <a:r>
              <a:rPr lang="en-US" b="1" dirty="0" smtClean="0"/>
              <a:t>Annotated </a:t>
            </a:r>
            <a:r>
              <a:rPr lang="en-US" b="1" dirty="0"/>
              <a:t>Bibliography:  </a:t>
            </a:r>
            <a:r>
              <a:rPr lang="en-US" dirty="0" smtClean="0"/>
              <a:t>An annotated </a:t>
            </a:r>
            <a:r>
              <a:rPr lang="en-US" dirty="0"/>
              <a:t>bibliography that </a:t>
            </a:r>
            <a:r>
              <a:rPr lang="en-US" dirty="0" smtClean="0"/>
              <a:t>describes </a:t>
            </a:r>
            <a:r>
              <a:rPr lang="en-US" dirty="0"/>
              <a:t>briefly what each website or other source </a:t>
            </a:r>
            <a:r>
              <a:rPr lang="en-US" dirty="0" smtClean="0"/>
              <a:t>taught us is very helpful in remember the sources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1F95E80C-8F8D-41E4-8D02-71D5D4E610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2017, EV3Lessons.com (Last Edit 8/13/2017)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CB14F114-E317-416D-A355-9FF851E1E3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5048" y="5922437"/>
            <a:ext cx="26795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Shared by: NeXT GEN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2509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on Fieldtrips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739" y="1845734"/>
            <a:ext cx="4564723" cy="4023360"/>
          </a:xfrm>
        </p:spPr>
        <p:txBody>
          <a:bodyPr/>
          <a:lstStyle/>
          <a:p>
            <a:r>
              <a:rPr lang="en-US" dirty="0" smtClean="0"/>
              <a:t>Sometimes fieldtrips to local companies and organizations are possible.</a:t>
            </a:r>
            <a:r>
              <a:rPr lang="en-US" dirty="0"/>
              <a:t> </a:t>
            </a:r>
            <a:r>
              <a:rPr lang="en-US" dirty="0" smtClean="0"/>
              <a:t>You can even go on fieldtrips before the start of the season</a:t>
            </a:r>
          </a:p>
          <a:p>
            <a:pPr lvl="1"/>
            <a:r>
              <a:rPr lang="en-US" dirty="0" smtClean="0"/>
              <a:t>For example, during </a:t>
            </a:r>
            <a:r>
              <a:rPr lang="en-US" dirty="0"/>
              <a:t>the Trash Trek season, we toured our local </a:t>
            </a:r>
            <a:r>
              <a:rPr lang="en-US" dirty="0" smtClean="0"/>
              <a:t>landfill</a:t>
            </a: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2017, EV3Lessons.com (Last Edit 8/13/2017)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831" b="9855"/>
          <a:stretch/>
        </p:blipFill>
        <p:spPr>
          <a:xfrm>
            <a:off x="641758" y="4010667"/>
            <a:ext cx="3308919" cy="191177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5048" y="5922437"/>
            <a:ext cx="26795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Shared by: Bayou Builders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1265" y="1905378"/>
            <a:ext cx="2601546" cy="346872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928022" y="5368439"/>
            <a:ext cx="270803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Animatronics went to a Nature Reserve to learn about Chimney Swifts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8527389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Talking to Experts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739" y="1845734"/>
            <a:ext cx="5007155" cy="4023360"/>
          </a:xfrm>
        </p:spPr>
        <p:txBody>
          <a:bodyPr/>
          <a:lstStyle/>
          <a:p>
            <a:r>
              <a:rPr lang="en-US" dirty="0" smtClean="0"/>
              <a:t>Find an expert </a:t>
            </a:r>
            <a:r>
              <a:rPr lang="en-US" dirty="0" smtClean="0"/>
              <a:t>you can learn more from</a:t>
            </a:r>
            <a:endParaRPr lang="en-US" dirty="0" smtClean="0"/>
          </a:p>
          <a:p>
            <a:pPr lvl="1"/>
            <a:r>
              <a:rPr lang="en-US" dirty="0"/>
              <a:t>D</a:t>
            </a:r>
            <a:r>
              <a:rPr lang="en-US" dirty="0" smtClean="0"/>
              <a:t>uring </a:t>
            </a:r>
            <a:r>
              <a:rPr lang="en-US" dirty="0"/>
              <a:t>the World Class season, we met with an education professor to learn more on how people learn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dirty="0" smtClean="0"/>
              <a:t>Experts don’t have to be near you</a:t>
            </a:r>
          </a:p>
          <a:p>
            <a:pPr lvl="1"/>
            <a:r>
              <a:rPr lang="en-US" dirty="0" smtClean="0"/>
              <a:t>In </a:t>
            </a:r>
            <a:r>
              <a:rPr lang="en-US" dirty="0" smtClean="0"/>
              <a:t>Animal </a:t>
            </a:r>
            <a:r>
              <a:rPr lang="en-US" dirty="0"/>
              <a:t>Allies, we Skyped with one chemistry professor and met with another to get a better understanding of </a:t>
            </a:r>
            <a:r>
              <a:rPr lang="en-US" dirty="0" err="1"/>
              <a:t>pH.</a:t>
            </a:r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2017, EV3Lessons.com (Last Edit 8/13/2017)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6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0" t="11255" b="25022"/>
          <a:stretch/>
        </p:blipFill>
        <p:spPr>
          <a:xfrm>
            <a:off x="6012180" y="1937858"/>
            <a:ext cx="2826327" cy="160811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74" b="36449"/>
          <a:stretch/>
        </p:blipFill>
        <p:spPr>
          <a:xfrm>
            <a:off x="6023559" y="3857414"/>
            <a:ext cx="2814948" cy="170023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5048" y="5922437"/>
            <a:ext cx="26795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Shared by: Bayou Builders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59708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Doing Research Online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739" y="1845734"/>
            <a:ext cx="5030905" cy="402336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Do web searches </a:t>
            </a:r>
            <a:r>
              <a:rPr lang="en-US" dirty="0"/>
              <a:t>and get information from </a:t>
            </a:r>
            <a:r>
              <a:rPr lang="en-US" u="sng" dirty="0"/>
              <a:t>reputable</a:t>
            </a:r>
            <a:r>
              <a:rPr lang="en-US" dirty="0"/>
              <a:t> </a:t>
            </a:r>
            <a:r>
              <a:rPr lang="en-US" dirty="0" smtClean="0"/>
              <a:t>sources 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Use </a:t>
            </a:r>
            <a:r>
              <a:rPr lang="en-US" dirty="0" smtClean="0"/>
              <a:t>books</a:t>
            </a:r>
            <a:r>
              <a:rPr lang="en-US" dirty="0"/>
              <a:t>, articles and, sometimes, documentaries for </a:t>
            </a:r>
            <a:r>
              <a:rPr lang="en-US" dirty="0" smtClean="0"/>
              <a:t>research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2017, EV3Lessons.com (Last Edit 8/13/2017)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7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129"/>
          <a:stretch/>
        </p:blipFill>
        <p:spPr>
          <a:xfrm>
            <a:off x="5272644" y="1996860"/>
            <a:ext cx="3425498" cy="221589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5048" y="5922437"/>
            <a:ext cx="26795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Shared by: Bayou Builders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0805" y="3370219"/>
            <a:ext cx="3122881" cy="2582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4921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58DE0C6-FE26-49C1-8080-8D42AC86F2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Surveys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60C0AE8-E5A3-4DDF-A958-C2468E782F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2418" y="1857609"/>
            <a:ext cx="4600839" cy="4023360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In </a:t>
            </a:r>
            <a:r>
              <a:rPr lang="en-US" dirty="0"/>
              <a:t>the past, we </a:t>
            </a:r>
            <a:r>
              <a:rPr lang="en-US" dirty="0" smtClean="0"/>
              <a:t>have also developed surveys using Survey Monkey.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We did this with Animal Allies to learn from teachers how they care for class aquariums.</a:t>
            </a:r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AC11F388-B9A3-4D69-A60C-1D69ABCE58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2017, EV3Lessons.com (Last Edit 8/30/2017)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40733FB9-2407-4111-8B02-5DB28E6D1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8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5048" y="5922437"/>
            <a:ext cx="26795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Shared by: Bayou Builders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487" y="3825253"/>
            <a:ext cx="3822700" cy="13843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2326" y="2316178"/>
            <a:ext cx="3174671" cy="2381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6570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Step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739" y="1845734"/>
            <a:ext cx="4152131" cy="4023360"/>
          </a:xfrm>
        </p:spPr>
        <p:txBody>
          <a:bodyPr/>
          <a:lstStyle/>
          <a:p>
            <a:r>
              <a:rPr lang="en-US" dirty="0"/>
              <a:t>Once a solution is identified and developed, you need to do research to ensure that it’s original and practical. </a:t>
            </a:r>
            <a:endParaRPr lang="en-US" dirty="0" smtClean="0"/>
          </a:p>
          <a:p>
            <a:r>
              <a:rPr lang="en-US" dirty="0" smtClean="0"/>
              <a:t>See </a:t>
            </a:r>
            <a:r>
              <a:rPr lang="en-US" dirty="0"/>
              <a:t>the next lesson about developing an </a:t>
            </a:r>
            <a:r>
              <a:rPr lang="en-US" dirty="0" smtClean="0"/>
              <a:t>Innovative Solution by </a:t>
            </a:r>
            <a:r>
              <a:rPr lang="en-US" dirty="0" smtClean="0"/>
              <a:t>Team Phoenix.</a:t>
            </a:r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2017, EV3Lessons.com (Last Edit 8/13/2017)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9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5048" y="5922437"/>
            <a:ext cx="26795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Shared by: Bayou Builders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3190" y="2148852"/>
            <a:ext cx="4144488" cy="3108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981169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9716</TotalTime>
  <Words>614</Words>
  <Application>Microsoft Macintosh PowerPoint</Application>
  <PresentationFormat>On-screen Show (4:3)</PresentationFormat>
  <Paragraphs>70</Paragraphs>
  <Slides>10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Calibri</vt:lpstr>
      <vt:lpstr>Calibri Light</vt:lpstr>
      <vt:lpstr>Wingdings</vt:lpstr>
      <vt:lpstr>Arial</vt:lpstr>
      <vt:lpstr>Retrospect</vt:lpstr>
      <vt:lpstr>Doing Background Research</vt:lpstr>
      <vt:lpstr>About Us</vt:lpstr>
      <vt:lpstr>Types of Sources</vt:lpstr>
      <vt:lpstr>Creating the Bibliography</vt:lpstr>
      <vt:lpstr>Going on Fieldtrips</vt:lpstr>
      <vt:lpstr>Talking to Experts</vt:lpstr>
      <vt:lpstr>Doing Research Online</vt:lpstr>
      <vt:lpstr>Surveys</vt:lpstr>
      <vt:lpstr>Next Step</vt:lpstr>
      <vt:lpstr>Credits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Sanjay Seshan</dc:creator>
  <cp:lastModifiedBy>Sanjay Seshan</cp:lastModifiedBy>
  <cp:revision>36</cp:revision>
  <dcterms:created xsi:type="dcterms:W3CDTF">2017-08-13T17:46:18Z</dcterms:created>
  <dcterms:modified xsi:type="dcterms:W3CDTF">2017-09-05T13:28:57Z</dcterms:modified>
</cp:coreProperties>
</file>